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9"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8DE410-81EB-4AD6-8E5E-4BBF9D66BF9F}"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182169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8DE410-81EB-4AD6-8E5E-4BBF9D66BF9F}"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1625184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8DE410-81EB-4AD6-8E5E-4BBF9D66BF9F}"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38956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8DE410-81EB-4AD6-8E5E-4BBF9D66BF9F}"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74351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8DE410-81EB-4AD6-8E5E-4BBF9D66BF9F}" type="datetimeFigureOut">
              <a:rPr lang="en-GB" smtClean="0"/>
              <a:t>07/06/2016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396564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8DE410-81EB-4AD6-8E5E-4BBF9D66BF9F}"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392773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8DE410-81EB-4AD6-8E5E-4BBF9D66BF9F}" type="datetimeFigureOut">
              <a:rPr lang="en-GB" smtClean="0"/>
              <a:t>07/06/2016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2571629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8DE410-81EB-4AD6-8E5E-4BBF9D66BF9F}" type="datetimeFigureOut">
              <a:rPr lang="en-GB" smtClean="0"/>
              <a:t>07/06/2016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119149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8DE410-81EB-4AD6-8E5E-4BBF9D66BF9F}" type="datetimeFigureOut">
              <a:rPr lang="en-GB" smtClean="0"/>
              <a:t>07/06/2016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48263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DE410-81EB-4AD6-8E5E-4BBF9D66BF9F}"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59990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8DE410-81EB-4AD6-8E5E-4BBF9D66BF9F}" type="datetimeFigureOut">
              <a:rPr lang="en-GB" smtClean="0"/>
              <a:t>07/06/2016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349730-0BE2-4FDC-A1B2-68B2B377CD19}" type="slidenum">
              <a:rPr lang="en-GB" smtClean="0"/>
              <a:t>‹#›</a:t>
            </a:fld>
            <a:endParaRPr lang="en-GB"/>
          </a:p>
        </p:txBody>
      </p:sp>
    </p:spTree>
    <p:extLst>
      <p:ext uri="{BB962C8B-B14F-4D97-AF65-F5344CB8AC3E}">
        <p14:creationId xmlns:p14="http://schemas.microsoft.com/office/powerpoint/2010/main" val="44846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8DE410-81EB-4AD6-8E5E-4BBF9D66BF9F}" type="datetimeFigureOut">
              <a:rPr lang="en-GB" smtClean="0"/>
              <a:t>07/06/2016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49730-0BE2-4FDC-A1B2-68B2B377CD19}" type="slidenum">
              <a:rPr lang="en-GB" smtClean="0"/>
              <a:t>‹#›</a:t>
            </a:fld>
            <a:endParaRPr lang="en-GB"/>
          </a:p>
        </p:txBody>
      </p:sp>
    </p:spTree>
    <p:extLst>
      <p:ext uri="{BB962C8B-B14F-4D97-AF65-F5344CB8AC3E}">
        <p14:creationId xmlns:p14="http://schemas.microsoft.com/office/powerpoint/2010/main" val="3879158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431" y="1300765"/>
            <a:ext cx="5538019" cy="3839693"/>
          </a:xfrm>
          <a:prstGeom prst="rect">
            <a:avLst/>
          </a:prstGeom>
        </p:spPr>
      </p:pic>
      <p:sp>
        <p:nvSpPr>
          <p:cNvPr id="5" name="TextBox 4"/>
          <p:cNvSpPr txBox="1"/>
          <p:nvPr/>
        </p:nvSpPr>
        <p:spPr>
          <a:xfrm>
            <a:off x="2982774" y="98109"/>
            <a:ext cx="5689176" cy="1200329"/>
          </a:xfrm>
          <a:prstGeom prst="rect">
            <a:avLst/>
          </a:prstGeom>
          <a:noFill/>
        </p:spPr>
        <p:txBody>
          <a:bodyPr wrap="square" rtlCol="0">
            <a:spAutoFit/>
          </a:bodyPr>
          <a:lstStyle/>
          <a:p>
            <a:pPr algn="ctr"/>
            <a:r>
              <a:rPr lang="en-GB" sz="3600" b="1" dirty="0" smtClean="0">
                <a:ln w="22225">
                  <a:solidFill>
                    <a:schemeClr val="accent2"/>
                  </a:solidFill>
                  <a:prstDash val="solid"/>
                </a:ln>
                <a:solidFill>
                  <a:schemeClr val="accent2">
                    <a:lumMod val="50000"/>
                  </a:schemeClr>
                </a:solidFill>
              </a:rPr>
              <a:t>Elm Class </a:t>
            </a:r>
          </a:p>
          <a:p>
            <a:pPr algn="ctr"/>
            <a:r>
              <a:rPr lang="en-GB" sz="3600" b="1" dirty="0" smtClean="0">
                <a:ln w="22225">
                  <a:solidFill>
                    <a:schemeClr val="accent2"/>
                  </a:solidFill>
                  <a:prstDash val="solid"/>
                </a:ln>
                <a:solidFill>
                  <a:schemeClr val="accent2">
                    <a:lumMod val="50000"/>
                  </a:schemeClr>
                </a:solidFill>
              </a:rPr>
              <a:t>Autumn Term 2016</a:t>
            </a:r>
            <a:endParaRPr lang="en-GB" sz="3600" b="1" dirty="0">
              <a:ln w="22225">
                <a:solidFill>
                  <a:schemeClr val="accent2"/>
                </a:solidFill>
                <a:prstDash val="solid"/>
              </a:ln>
              <a:solidFill>
                <a:schemeClr val="accent2">
                  <a:lumMod val="50000"/>
                </a:schemeClr>
              </a:solidFill>
            </a:endParaRPr>
          </a:p>
        </p:txBody>
      </p:sp>
      <p:sp>
        <p:nvSpPr>
          <p:cNvPr id="6" name="TextBox 5"/>
          <p:cNvSpPr txBox="1"/>
          <p:nvPr/>
        </p:nvSpPr>
        <p:spPr>
          <a:xfrm>
            <a:off x="3657600" y="5606716"/>
            <a:ext cx="4906850" cy="923330"/>
          </a:xfrm>
          <a:prstGeom prst="rect">
            <a:avLst/>
          </a:prstGeom>
          <a:noFill/>
        </p:spPr>
        <p:txBody>
          <a:bodyPr wrap="square" rtlCol="0">
            <a:spAutoFit/>
          </a:bodyPr>
          <a:lstStyle/>
          <a:p>
            <a:pPr algn="ctr"/>
            <a:r>
              <a:rPr lang="en-GB" sz="5400" dirty="0" smtClean="0">
                <a:latin typeface="Comic Sans MS" panose="030F0702030302020204" pitchFamily="66" charset="0"/>
              </a:rPr>
              <a:t>Dinosaurs</a:t>
            </a:r>
            <a:endParaRPr lang="en-GB" sz="5400" dirty="0">
              <a:latin typeface="Comic Sans MS" panose="030F0702030302020204" pitchFamily="66"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92" y="144881"/>
            <a:ext cx="2857500" cy="146685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2781" y="2794001"/>
            <a:ext cx="2857500" cy="15240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6962" y="4074946"/>
            <a:ext cx="2857500" cy="27146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64450" y="487994"/>
            <a:ext cx="3597526" cy="2026606"/>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024" y="2070267"/>
            <a:ext cx="2857500" cy="2143125"/>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03357" y="4800601"/>
            <a:ext cx="3483612" cy="1706970"/>
          </a:xfrm>
          <a:prstGeom prst="rect">
            <a:avLst/>
          </a:prstGeom>
        </p:spPr>
      </p:pic>
    </p:spTree>
    <p:extLst>
      <p:ext uri="{BB962C8B-B14F-4D97-AF65-F5344CB8AC3E}">
        <p14:creationId xmlns:p14="http://schemas.microsoft.com/office/powerpoint/2010/main" val="3502003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63" y="150443"/>
            <a:ext cx="3431256" cy="793018"/>
          </a:xfrm>
        </p:spPr>
        <p:txBody>
          <a:bodyPr>
            <a:normAutofit fontScale="90000"/>
          </a:bodyPr>
          <a:lstStyle/>
          <a:p>
            <a:pPr algn="ctr"/>
            <a:r>
              <a:rPr lang="en-GB" dirty="0" smtClean="0"/>
              <a:t>Display Board 1</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398" y="2171972"/>
            <a:ext cx="3322971" cy="2489021"/>
          </a:xfrm>
        </p:spPr>
      </p:pic>
      <p:sp>
        <p:nvSpPr>
          <p:cNvPr id="5" name="TextBox 4"/>
          <p:cNvSpPr txBox="1"/>
          <p:nvPr/>
        </p:nvSpPr>
        <p:spPr>
          <a:xfrm>
            <a:off x="252663" y="878305"/>
            <a:ext cx="9541042" cy="1200329"/>
          </a:xfrm>
          <a:prstGeom prst="rect">
            <a:avLst/>
          </a:prstGeom>
          <a:noFill/>
        </p:spPr>
        <p:txBody>
          <a:bodyPr wrap="square" rtlCol="0">
            <a:spAutoFit/>
          </a:bodyPr>
          <a:lstStyle/>
          <a:p>
            <a:r>
              <a:rPr lang="en-GB" dirty="0" smtClean="0"/>
              <a:t>Use this picture as the inspiration for a whole class picture, children to create the background using sponges and printing materials using rainbow colours.</a:t>
            </a:r>
          </a:p>
          <a:p>
            <a:r>
              <a:rPr lang="en-GB" dirty="0" smtClean="0"/>
              <a:t>Silhouette dinosaurs to be added and a volcano with silhouette letters coming out of the volcano like lava(phonics)</a:t>
            </a:r>
            <a:endParaRPr lang="en-GB" dirty="0"/>
          </a:p>
        </p:txBody>
      </p:sp>
      <p:sp>
        <p:nvSpPr>
          <p:cNvPr id="6" name="TextBox 5"/>
          <p:cNvSpPr txBox="1"/>
          <p:nvPr/>
        </p:nvSpPr>
        <p:spPr>
          <a:xfrm>
            <a:off x="6208294" y="2171836"/>
            <a:ext cx="3741821" cy="646331"/>
          </a:xfrm>
          <a:prstGeom prst="rect">
            <a:avLst/>
          </a:prstGeom>
          <a:noFill/>
        </p:spPr>
        <p:txBody>
          <a:bodyPr wrap="square" rtlCol="0">
            <a:spAutoFit/>
          </a:bodyPr>
          <a:lstStyle/>
          <a:p>
            <a:r>
              <a:rPr lang="en-GB" sz="3600" dirty="0" smtClean="0"/>
              <a:t>Display Board 2</a:t>
            </a:r>
            <a:endParaRPr lang="en-GB" sz="36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906" y="2813827"/>
            <a:ext cx="2267494" cy="2953657"/>
          </a:xfrm>
          <a:prstGeom prst="rect">
            <a:avLst/>
          </a:prstGeom>
        </p:spPr>
      </p:pic>
      <p:sp>
        <p:nvSpPr>
          <p:cNvPr id="9" name="TextBox 8"/>
          <p:cNvSpPr txBox="1"/>
          <p:nvPr/>
        </p:nvSpPr>
        <p:spPr>
          <a:xfrm>
            <a:off x="9558546" y="2259330"/>
            <a:ext cx="2312379" cy="2031325"/>
          </a:xfrm>
          <a:prstGeom prst="rect">
            <a:avLst/>
          </a:prstGeom>
          <a:noFill/>
        </p:spPr>
        <p:txBody>
          <a:bodyPr wrap="square" rtlCol="0">
            <a:spAutoFit/>
          </a:bodyPr>
          <a:lstStyle/>
          <a:p>
            <a:r>
              <a:rPr lang="en-GB" dirty="0" smtClean="0"/>
              <a:t>Create splatter paint volcano and surround with photographs of children making their own volcanoes with vinegar and baking soda</a:t>
            </a:r>
            <a:endParaRPr lang="en-GB" dirty="0"/>
          </a:p>
        </p:txBody>
      </p:sp>
      <p:sp>
        <p:nvSpPr>
          <p:cNvPr id="10" name="TextBox 9"/>
          <p:cNvSpPr txBox="1"/>
          <p:nvPr/>
        </p:nvSpPr>
        <p:spPr>
          <a:xfrm>
            <a:off x="9476067" y="4760685"/>
            <a:ext cx="2394858" cy="1200329"/>
          </a:xfrm>
          <a:prstGeom prst="rect">
            <a:avLst/>
          </a:prstGeom>
          <a:noFill/>
        </p:spPr>
        <p:txBody>
          <a:bodyPr wrap="square" rtlCol="0">
            <a:spAutoFit/>
          </a:bodyPr>
          <a:lstStyle/>
          <a:p>
            <a:r>
              <a:rPr lang="en-GB" dirty="0" smtClean="0"/>
              <a:t>Children to make chalk representations of the volcano to display alongside his picture</a:t>
            </a:r>
            <a:endParaRPr lang="en-GB" dirty="0"/>
          </a:p>
        </p:txBody>
      </p:sp>
      <p:sp>
        <p:nvSpPr>
          <p:cNvPr id="11" name="TextBox 10"/>
          <p:cNvSpPr txBox="1"/>
          <p:nvPr/>
        </p:nvSpPr>
        <p:spPr>
          <a:xfrm>
            <a:off x="4922592" y="3841760"/>
            <a:ext cx="1843314" cy="923330"/>
          </a:xfrm>
          <a:prstGeom prst="rect">
            <a:avLst/>
          </a:prstGeom>
          <a:noFill/>
        </p:spPr>
        <p:txBody>
          <a:bodyPr wrap="square" rtlCol="0">
            <a:spAutoFit/>
          </a:bodyPr>
          <a:lstStyle/>
          <a:p>
            <a:r>
              <a:rPr lang="en-GB" dirty="0" smtClean="0"/>
              <a:t>Discuss colours</a:t>
            </a:r>
          </a:p>
          <a:p>
            <a:r>
              <a:rPr lang="en-GB" dirty="0" smtClean="0"/>
              <a:t>hot/cold</a:t>
            </a:r>
          </a:p>
          <a:p>
            <a:r>
              <a:rPr lang="en-GB" dirty="0" smtClean="0"/>
              <a:t>liquid/solid</a:t>
            </a:r>
            <a:endParaRPr lang="en-GB" dirty="0"/>
          </a:p>
        </p:txBody>
      </p:sp>
    </p:spTree>
    <p:extLst>
      <p:ext uri="{BB962C8B-B14F-4D97-AF65-F5344CB8AC3E}">
        <p14:creationId xmlns:p14="http://schemas.microsoft.com/office/powerpoint/2010/main" val="854782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759558" cy="137151"/>
          </a:xfrm>
        </p:spPr>
        <p:txBody>
          <a:bodyPr>
            <a:normAutofit fontScale="90000"/>
          </a:bodyPr>
          <a:lstStyle/>
          <a:p>
            <a:r>
              <a:rPr lang="en-GB" dirty="0" smtClean="0"/>
              <a:t>Display Board 3</a:t>
            </a:r>
            <a:endParaRPr lang="en-GB"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7291" t="9863" r="184" b="26494"/>
          <a:stretch/>
        </p:blipFill>
        <p:spPr>
          <a:xfrm>
            <a:off x="418744" y="840682"/>
            <a:ext cx="2699106" cy="2806701"/>
          </a:xfrm>
        </p:spPr>
      </p:pic>
      <p:sp>
        <p:nvSpPr>
          <p:cNvPr id="5" name="TextBox 4"/>
          <p:cNvSpPr txBox="1"/>
          <p:nvPr/>
        </p:nvSpPr>
        <p:spPr>
          <a:xfrm>
            <a:off x="207224" y="3781559"/>
            <a:ext cx="5524500" cy="646331"/>
          </a:xfrm>
          <a:prstGeom prst="rect">
            <a:avLst/>
          </a:prstGeom>
          <a:noFill/>
        </p:spPr>
        <p:txBody>
          <a:bodyPr wrap="square" rtlCol="0">
            <a:spAutoFit/>
          </a:bodyPr>
          <a:lstStyle/>
          <a:p>
            <a:r>
              <a:rPr lang="en-GB" dirty="0" smtClean="0"/>
              <a:t>Make 3D dinosaur heads from card/paper and boxes and foliage. Add numbers to encourage children to count.</a:t>
            </a:r>
            <a:endParaRPr lang="en-GB" dirty="0"/>
          </a:p>
        </p:txBody>
      </p:sp>
      <p:sp>
        <p:nvSpPr>
          <p:cNvPr id="6" name="Rectangle 5"/>
          <p:cNvSpPr/>
          <p:nvPr/>
        </p:nvSpPr>
        <p:spPr>
          <a:xfrm>
            <a:off x="5541856" y="1286745"/>
            <a:ext cx="5662764" cy="646331"/>
          </a:xfrm>
          <a:prstGeom prst="rect">
            <a:avLst/>
          </a:prstGeom>
        </p:spPr>
        <p:txBody>
          <a:bodyPr wrap="square">
            <a:spAutoFit/>
          </a:bodyPr>
          <a:lstStyle/>
          <a:p>
            <a:r>
              <a:rPr lang="en-GB" sz="3600" dirty="0" smtClean="0"/>
              <a:t>Display Board in the art room</a:t>
            </a:r>
            <a:endParaRPr lang="en-GB" sz="3600" dirty="0"/>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1724" y="1933076"/>
            <a:ext cx="3901673" cy="2911248"/>
          </a:xfrm>
          <a:prstGeom prst="rect">
            <a:avLst/>
          </a:prstGeom>
        </p:spPr>
      </p:pic>
      <p:sp>
        <p:nvSpPr>
          <p:cNvPr id="8" name="Rectangle 7"/>
          <p:cNvSpPr/>
          <p:nvPr/>
        </p:nvSpPr>
        <p:spPr>
          <a:xfrm>
            <a:off x="9994050" y="1933076"/>
            <a:ext cx="1854513" cy="1754326"/>
          </a:xfrm>
          <a:prstGeom prst="rect">
            <a:avLst/>
          </a:prstGeom>
        </p:spPr>
        <p:txBody>
          <a:bodyPr wrap="square">
            <a:spAutoFit/>
          </a:bodyPr>
          <a:lstStyle/>
          <a:p>
            <a:r>
              <a:rPr lang="en-GB" dirty="0" smtClean="0"/>
              <a:t>Using art straws cut short lengths and get the children to build the dinosaur skeletons </a:t>
            </a:r>
            <a:endParaRPr lang="en-GB" dirty="0"/>
          </a:p>
        </p:txBody>
      </p:sp>
      <p:sp>
        <p:nvSpPr>
          <p:cNvPr id="9" name="Rectangle 8"/>
          <p:cNvSpPr/>
          <p:nvPr/>
        </p:nvSpPr>
        <p:spPr>
          <a:xfrm>
            <a:off x="9823266" y="4104724"/>
            <a:ext cx="2192724" cy="1200329"/>
          </a:xfrm>
          <a:prstGeom prst="rect">
            <a:avLst/>
          </a:prstGeom>
        </p:spPr>
        <p:txBody>
          <a:bodyPr wrap="square">
            <a:spAutoFit/>
          </a:bodyPr>
          <a:lstStyle/>
          <a:p>
            <a:r>
              <a:rPr lang="en-GB" dirty="0" smtClean="0"/>
              <a:t>Practice cutting skills to make big dinosaur, children to cut lots of strips of paper</a:t>
            </a:r>
            <a:endParaRPr lang="en-GB" dirty="0"/>
          </a:p>
        </p:txBody>
      </p:sp>
      <p:sp>
        <p:nvSpPr>
          <p:cNvPr id="10" name="Rectangle 9"/>
          <p:cNvSpPr/>
          <p:nvPr/>
        </p:nvSpPr>
        <p:spPr>
          <a:xfrm>
            <a:off x="5461687" y="5120387"/>
            <a:ext cx="4361579" cy="369332"/>
          </a:xfrm>
          <a:prstGeom prst="rect">
            <a:avLst/>
          </a:prstGeom>
        </p:spPr>
        <p:txBody>
          <a:bodyPr wrap="none">
            <a:spAutoFit/>
          </a:bodyPr>
          <a:lstStyle/>
          <a:p>
            <a:r>
              <a:rPr lang="en-GB" dirty="0" smtClean="0"/>
              <a:t>Children to vote on which dinosaur to create</a:t>
            </a:r>
            <a:endParaRPr lang="en-GB" dirty="0"/>
          </a:p>
        </p:txBody>
      </p:sp>
      <p:sp>
        <p:nvSpPr>
          <p:cNvPr id="12" name="TextBox 11"/>
          <p:cNvSpPr txBox="1"/>
          <p:nvPr/>
        </p:nvSpPr>
        <p:spPr>
          <a:xfrm>
            <a:off x="418744" y="4533363"/>
            <a:ext cx="3225977" cy="923330"/>
          </a:xfrm>
          <a:prstGeom prst="rect">
            <a:avLst/>
          </a:prstGeom>
          <a:noFill/>
        </p:spPr>
        <p:txBody>
          <a:bodyPr wrap="square" rtlCol="0">
            <a:spAutoFit/>
          </a:bodyPr>
          <a:lstStyle/>
          <a:p>
            <a:r>
              <a:rPr lang="en-GB" dirty="0" smtClean="0"/>
              <a:t>We will make </a:t>
            </a:r>
            <a:r>
              <a:rPr lang="en-GB" b="1" i="1" dirty="0" smtClean="0">
                <a:effectLst/>
              </a:rPr>
              <a:t>Pterodactyls</a:t>
            </a:r>
            <a:r>
              <a:rPr lang="en-GB" dirty="0" smtClean="0"/>
              <a:t> to hang from the ceiling leaving all of the hanging greenery in place </a:t>
            </a:r>
            <a:endParaRPr lang="en-GB" dirty="0"/>
          </a:p>
        </p:txBody>
      </p:sp>
    </p:spTree>
    <p:extLst>
      <p:ext uri="{BB962C8B-B14F-4D97-AF65-F5344CB8AC3E}">
        <p14:creationId xmlns:p14="http://schemas.microsoft.com/office/powerpoint/2010/main" val="20523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1400" b="1" dirty="0" smtClean="0"/>
              <a:t/>
            </a:r>
            <a:br>
              <a:rPr lang="en-GB" sz="1400" b="1" dirty="0" smtClean="0"/>
            </a:br>
            <a:r>
              <a:rPr lang="en-GB" sz="1400" b="1" dirty="0"/>
              <a:t/>
            </a:r>
            <a:br>
              <a:rPr lang="en-GB" sz="1400" b="1" dirty="0"/>
            </a:br>
            <a:r>
              <a:rPr lang="en-GB" sz="1400" b="1" dirty="0" smtClean="0"/>
              <a:t/>
            </a:r>
            <a:br>
              <a:rPr lang="en-GB" sz="1400" b="1" dirty="0" smtClean="0"/>
            </a:br>
            <a:r>
              <a:rPr lang="en-GB" sz="1400" b="1" dirty="0"/>
              <a:t/>
            </a:r>
            <a:br>
              <a:rPr lang="en-GB" sz="1400" b="1" dirty="0"/>
            </a:br>
            <a:r>
              <a:rPr lang="en-GB" sz="1400" b="1" dirty="0" smtClean="0"/>
              <a:t/>
            </a:r>
            <a:br>
              <a:rPr lang="en-GB" sz="1400" b="1" dirty="0" smtClean="0"/>
            </a:br>
            <a:r>
              <a:rPr lang="en-GB" sz="1400" b="1" dirty="0"/>
              <a:t/>
            </a:r>
            <a:br>
              <a:rPr lang="en-GB" sz="1400" b="1" dirty="0"/>
            </a:br>
            <a:r>
              <a:rPr lang="en-GB" sz="1400" b="1" dirty="0" smtClean="0"/>
              <a:t/>
            </a:r>
            <a:br>
              <a:rPr lang="en-GB" sz="1400" b="1" dirty="0" smtClean="0"/>
            </a:br>
            <a:r>
              <a:rPr lang="en-GB" sz="1400" b="1" dirty="0"/>
              <a:t/>
            </a:r>
            <a:br>
              <a:rPr lang="en-GB" sz="1400" b="1" dirty="0"/>
            </a:br>
            <a:r>
              <a:rPr lang="en-GB" sz="1400" b="1" dirty="0" smtClean="0"/>
              <a:t/>
            </a:r>
            <a:br>
              <a:rPr lang="en-GB" sz="1400" b="1" dirty="0" smtClean="0"/>
            </a:br>
            <a:r>
              <a:rPr lang="en-GB" sz="1400" b="1" dirty="0"/>
              <a:t/>
            </a:r>
            <a:br>
              <a:rPr lang="en-GB" sz="1400" b="1" dirty="0"/>
            </a:br>
            <a:r>
              <a:rPr lang="en-GB" sz="1400" b="1" dirty="0" smtClean="0"/>
              <a:t/>
            </a:r>
            <a:br>
              <a:rPr lang="en-GB" sz="1400" b="1" dirty="0" smtClean="0"/>
            </a:br>
            <a:r>
              <a:rPr lang="en-GB" sz="1600" b="1" dirty="0" smtClean="0">
                <a:latin typeface="Comic Sans MS" panose="030F0702030302020204" pitchFamily="66" charset="0"/>
              </a:rPr>
              <a:t/>
            </a:r>
            <a:br>
              <a:rPr lang="en-GB" sz="1600" b="1" dirty="0" smtClean="0">
                <a:latin typeface="Comic Sans MS" panose="030F0702030302020204" pitchFamily="66" charset="0"/>
              </a:rPr>
            </a:br>
            <a:r>
              <a:rPr lang="en-GB" sz="1600" b="1" dirty="0">
                <a:latin typeface="Comic Sans MS" panose="030F0702030302020204" pitchFamily="66" charset="0"/>
              </a:rPr>
              <a:t/>
            </a:r>
            <a:br>
              <a:rPr lang="en-GB" sz="1600" b="1" dirty="0">
                <a:latin typeface="Comic Sans MS" panose="030F0702030302020204" pitchFamily="66" charset="0"/>
              </a:rPr>
            </a:br>
            <a:r>
              <a:rPr lang="en-GB" sz="1600" b="1" dirty="0" smtClean="0">
                <a:latin typeface="Comic Sans MS" panose="030F0702030302020204" pitchFamily="66" charset="0"/>
              </a:rPr>
              <a:t/>
            </a:r>
            <a:br>
              <a:rPr lang="en-GB" sz="1600" b="1" dirty="0" smtClean="0">
                <a:latin typeface="Comic Sans MS" panose="030F0702030302020204" pitchFamily="66" charset="0"/>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600" b="1" dirty="0">
                <a:latin typeface="+mn-lt"/>
              </a:rPr>
              <a:t/>
            </a:r>
            <a:br>
              <a:rPr lang="en-GB" sz="1600" b="1" dirty="0">
                <a:latin typeface="+mn-lt"/>
              </a:rPr>
            </a:br>
            <a:r>
              <a:rPr lang="en-GB" sz="1600" b="1" dirty="0" smtClean="0">
                <a:latin typeface="+mn-lt"/>
              </a:rPr>
              <a:t/>
            </a:r>
            <a:br>
              <a:rPr lang="en-GB" sz="1600" b="1" dirty="0" smtClean="0">
                <a:latin typeface="+mn-lt"/>
              </a:rPr>
            </a:br>
            <a:r>
              <a:rPr lang="en-GB" sz="1800" b="1" dirty="0" smtClean="0">
                <a:latin typeface="+mn-lt"/>
              </a:rPr>
              <a:t>Being </a:t>
            </a:r>
            <a:r>
              <a:rPr lang="en-GB" sz="1800" b="1" dirty="0" err="1" smtClean="0">
                <a:latin typeface="+mn-lt"/>
              </a:rPr>
              <a:t>Paleontologists</a:t>
            </a:r>
            <a:r>
              <a:rPr lang="en-GB" sz="1800" dirty="0" smtClean="0">
                <a:latin typeface="+mn-lt"/>
              </a:rPr>
              <a:t> </a:t>
            </a:r>
            <a:r>
              <a:rPr lang="en-GB" sz="1800" dirty="0">
                <a:latin typeface="+mn-lt"/>
              </a:rPr>
              <a:t/>
            </a:r>
            <a:br>
              <a:rPr lang="en-GB" sz="1800" dirty="0">
                <a:latin typeface="+mn-lt"/>
              </a:rPr>
            </a:br>
            <a:r>
              <a:rPr lang="en-GB" sz="1800" dirty="0">
                <a:latin typeface="+mn-lt"/>
              </a:rPr>
              <a:t>Materials needed: shaving cream, </a:t>
            </a:r>
            <a:r>
              <a:rPr lang="en-GB" sz="1800" dirty="0" smtClean="0">
                <a:latin typeface="+mn-lt"/>
              </a:rPr>
              <a:t>dinosaurs and </a:t>
            </a:r>
            <a:r>
              <a:rPr lang="en-GB" sz="1800" dirty="0">
                <a:latin typeface="+mn-lt"/>
              </a:rPr>
              <a:t>paint brushes. </a:t>
            </a:r>
            <a:br>
              <a:rPr lang="en-GB" sz="1800" dirty="0">
                <a:latin typeface="+mn-lt"/>
              </a:rPr>
            </a:br>
            <a:r>
              <a:rPr lang="en-GB" sz="1800" dirty="0">
                <a:latin typeface="+mn-lt"/>
              </a:rPr>
              <a:t>Cover </a:t>
            </a:r>
            <a:r>
              <a:rPr lang="en-GB" sz="1800" dirty="0" smtClean="0">
                <a:latin typeface="+mn-lt"/>
              </a:rPr>
              <a:t>dinosaurs with </a:t>
            </a:r>
            <a:r>
              <a:rPr lang="en-GB" sz="1800" dirty="0">
                <a:latin typeface="+mn-lt"/>
              </a:rPr>
              <a:t>shaving cream. Provide spoons and paint brushes for the children to "discover" the </a:t>
            </a:r>
            <a:r>
              <a:rPr lang="en-GB" sz="1800" dirty="0" smtClean="0">
                <a:latin typeface="+mn-lt"/>
              </a:rPr>
              <a:t>dinosaurs! </a:t>
            </a:r>
            <a:r>
              <a:rPr lang="en-GB" sz="1800" dirty="0">
                <a:latin typeface="+mn-lt"/>
              </a:rPr>
              <a:t/>
            </a:r>
            <a:br>
              <a:rPr lang="en-GB" sz="1800" dirty="0">
                <a:latin typeface="+mn-lt"/>
              </a:rPr>
            </a:br>
            <a:r>
              <a:rPr lang="en-GB" sz="1800" dirty="0">
                <a:latin typeface="+mn-lt"/>
              </a:rPr>
              <a:t>VARIATION: Do this same activity at the art table! Cover a </a:t>
            </a:r>
            <a:r>
              <a:rPr lang="en-GB" sz="1800" dirty="0" smtClean="0">
                <a:latin typeface="+mn-lt"/>
              </a:rPr>
              <a:t>dinosaur with </a:t>
            </a:r>
            <a:r>
              <a:rPr lang="en-GB" sz="1800" dirty="0">
                <a:latin typeface="+mn-lt"/>
              </a:rPr>
              <a:t>shaving cream. Provide each child with a paint brush to find the </a:t>
            </a:r>
            <a:r>
              <a:rPr lang="en-GB" sz="1800" dirty="0" smtClean="0">
                <a:latin typeface="+mn-lt"/>
              </a:rPr>
              <a:t>dinosaur! </a:t>
            </a:r>
            <a:r>
              <a:rPr lang="en-GB" sz="1800" dirty="0">
                <a:latin typeface="+mn-lt"/>
              </a:rPr>
              <a:t>You can add paint to the shaving cream and also encourage the children to write in the shaving cream. </a:t>
            </a:r>
            <a:br>
              <a:rPr lang="en-GB" sz="1800" dirty="0">
                <a:latin typeface="+mn-lt"/>
              </a:rPr>
            </a:br>
            <a:r>
              <a:rPr lang="en-GB" sz="1800" b="1" dirty="0">
                <a:latin typeface="+mn-lt"/>
              </a:rPr>
              <a:t>Prehistoric Bones</a:t>
            </a:r>
            <a:r>
              <a:rPr lang="en-GB" sz="1800" dirty="0">
                <a:latin typeface="+mn-lt"/>
              </a:rPr>
              <a:t> </a:t>
            </a:r>
            <a:br>
              <a:rPr lang="en-GB" sz="1800" dirty="0">
                <a:latin typeface="+mn-lt"/>
              </a:rPr>
            </a:br>
            <a:r>
              <a:rPr lang="en-GB" sz="1800" dirty="0">
                <a:latin typeface="+mn-lt"/>
              </a:rPr>
              <a:t>Place soil or dirt, spoons, cups and chicken bones </a:t>
            </a:r>
            <a:r>
              <a:rPr lang="en-GB" sz="1800" dirty="0" smtClean="0">
                <a:latin typeface="+mn-lt"/>
              </a:rPr>
              <a:t>on the sensory </a:t>
            </a:r>
            <a:r>
              <a:rPr lang="en-GB" sz="1800" dirty="0">
                <a:latin typeface="+mn-lt"/>
              </a:rPr>
              <a:t>table for some fossil searching! Use paint brushes to brush dirt off the </a:t>
            </a:r>
            <a:r>
              <a:rPr lang="en-GB" sz="1800" dirty="0" smtClean="0">
                <a:latin typeface="+mn-lt"/>
              </a:rPr>
              <a:t>bones.</a:t>
            </a:r>
            <a:r>
              <a:rPr lang="en-GB" sz="1800" dirty="0">
                <a:latin typeface="+mn-lt"/>
              </a:rPr>
              <a:t/>
            </a:r>
            <a:br>
              <a:rPr lang="en-GB" sz="1800" dirty="0">
                <a:latin typeface="+mn-lt"/>
              </a:rPr>
            </a:br>
            <a:r>
              <a:rPr lang="en-GB" sz="1800" b="1" dirty="0">
                <a:latin typeface="+mn-lt"/>
              </a:rPr>
              <a:t>Habitats</a:t>
            </a:r>
            <a:r>
              <a:rPr lang="en-GB" sz="1800" dirty="0">
                <a:latin typeface="+mn-lt"/>
              </a:rPr>
              <a:t> </a:t>
            </a:r>
            <a:br>
              <a:rPr lang="en-GB" sz="1800" dirty="0">
                <a:latin typeface="+mn-lt"/>
              </a:rPr>
            </a:br>
            <a:r>
              <a:rPr lang="en-GB" sz="1800" dirty="0">
                <a:latin typeface="+mn-lt"/>
              </a:rPr>
              <a:t>Materials needed: sand, rocks, plastic plants, toy </a:t>
            </a:r>
            <a:r>
              <a:rPr lang="en-GB" sz="1800" dirty="0" smtClean="0">
                <a:latin typeface="+mn-lt"/>
              </a:rPr>
              <a:t>dinosaurs, </a:t>
            </a:r>
            <a:r>
              <a:rPr lang="en-GB" sz="1800" dirty="0">
                <a:latin typeface="+mn-lt"/>
              </a:rPr>
              <a:t>dirt/soil. The children use the materials to create a prehistoric habitat! </a:t>
            </a:r>
            <a:br>
              <a:rPr lang="en-GB" sz="1800" dirty="0">
                <a:latin typeface="+mn-lt"/>
              </a:rPr>
            </a:br>
            <a:r>
              <a:rPr lang="en-GB" sz="1800" b="1" dirty="0">
                <a:latin typeface="+mn-lt"/>
              </a:rPr>
              <a:t>Volcanoes</a:t>
            </a:r>
            <a:r>
              <a:rPr lang="en-GB" sz="1800" dirty="0">
                <a:latin typeface="+mn-lt"/>
              </a:rPr>
              <a:t> </a:t>
            </a:r>
            <a:br>
              <a:rPr lang="en-GB" sz="1800" dirty="0">
                <a:latin typeface="+mn-lt"/>
              </a:rPr>
            </a:br>
            <a:r>
              <a:rPr lang="en-GB" sz="1800" dirty="0">
                <a:latin typeface="+mn-lt"/>
              </a:rPr>
              <a:t>Materials needed: Playdough, shallow trays (1 for each child) pipettes, vinegar, baking soda, goggles </a:t>
            </a:r>
            <a:br>
              <a:rPr lang="en-GB" sz="1800" dirty="0">
                <a:latin typeface="+mn-lt"/>
              </a:rPr>
            </a:br>
            <a:r>
              <a:rPr lang="en-GB" sz="1800" dirty="0">
                <a:latin typeface="+mn-lt"/>
              </a:rPr>
              <a:t>Provide playdough for the children to make their own volcanoes. </a:t>
            </a:r>
            <a:br>
              <a:rPr lang="en-GB" sz="1800" dirty="0">
                <a:latin typeface="+mn-lt"/>
              </a:rPr>
            </a:br>
            <a:r>
              <a:rPr lang="en-GB" sz="1800" dirty="0" smtClean="0">
                <a:latin typeface="+mn-lt"/>
              </a:rPr>
              <a:t>the </a:t>
            </a:r>
            <a:r>
              <a:rPr lang="en-GB" sz="1800" dirty="0">
                <a:latin typeface="+mn-lt"/>
              </a:rPr>
              <a:t>children use small spoons to put baking soda in their volcano and then use the pipettes to drop vinegar on the baking soda. </a:t>
            </a:r>
            <a:r>
              <a:rPr lang="en-GB" sz="1800" dirty="0" smtClean="0">
                <a:latin typeface="+mn-lt"/>
              </a:rPr>
              <a:t/>
            </a:r>
            <a:br>
              <a:rPr lang="en-GB" sz="1800" dirty="0" smtClean="0">
                <a:latin typeface="+mn-lt"/>
              </a:rPr>
            </a:br>
            <a:r>
              <a:rPr lang="en-GB" sz="1800" b="1" dirty="0">
                <a:latin typeface="+mn-lt"/>
              </a:rPr>
              <a:t>Dino Swamp</a:t>
            </a:r>
            <a:r>
              <a:rPr lang="en-GB" sz="1800" dirty="0">
                <a:latin typeface="+mn-lt"/>
              </a:rPr>
              <a:t> </a:t>
            </a:r>
            <a:br>
              <a:rPr lang="en-GB" sz="1800" dirty="0">
                <a:latin typeface="+mn-lt"/>
              </a:rPr>
            </a:br>
            <a:r>
              <a:rPr lang="en-GB" sz="1800" dirty="0" smtClean="0">
                <a:latin typeface="+mn-lt"/>
              </a:rPr>
              <a:t>Materials </a:t>
            </a:r>
            <a:r>
              <a:rPr lang="en-GB" sz="1800" dirty="0">
                <a:latin typeface="+mn-lt"/>
              </a:rPr>
              <a:t>needed: </a:t>
            </a:r>
            <a:r>
              <a:rPr lang="en-GB" sz="1800" dirty="0" smtClean="0">
                <a:latin typeface="+mn-lt"/>
              </a:rPr>
              <a:t>paddling  </a:t>
            </a:r>
            <a:r>
              <a:rPr lang="en-GB" sz="1800" dirty="0">
                <a:latin typeface="+mn-lt"/>
              </a:rPr>
              <a:t>pool, dirt and water! </a:t>
            </a:r>
            <a:br>
              <a:rPr lang="en-GB" sz="1800" dirty="0">
                <a:latin typeface="+mn-lt"/>
              </a:rPr>
            </a:br>
            <a:r>
              <a:rPr lang="en-GB" sz="1800" dirty="0">
                <a:latin typeface="+mn-lt"/>
              </a:rPr>
              <a:t>In advance, ask parents to send their children </a:t>
            </a:r>
            <a:r>
              <a:rPr lang="en-GB" sz="1800" dirty="0" smtClean="0">
                <a:latin typeface="+mn-lt"/>
              </a:rPr>
              <a:t>old clothes/wellies</a:t>
            </a:r>
            <a:r>
              <a:rPr lang="en-GB" sz="1800" dirty="0">
                <a:latin typeface="+mn-lt"/>
              </a:rPr>
              <a:t/>
            </a:r>
            <a:br>
              <a:rPr lang="en-GB" sz="1800" dirty="0">
                <a:latin typeface="+mn-lt"/>
              </a:rPr>
            </a:br>
            <a:r>
              <a:rPr lang="en-GB" sz="1800" dirty="0">
                <a:latin typeface="+mn-lt"/>
              </a:rPr>
              <a:t>Make mud in the wading pool and STOMP! </a:t>
            </a:r>
            <a:r>
              <a:rPr lang="en-GB" sz="1800" dirty="0" smtClean="0">
                <a:latin typeface="+mn-lt"/>
              </a:rPr>
              <a:t/>
            </a:r>
            <a:br>
              <a:rPr lang="en-GB" sz="1800" dirty="0" smtClean="0">
                <a:latin typeface="+mn-lt"/>
              </a:rPr>
            </a:br>
            <a:r>
              <a:rPr lang="en-GB" sz="1800" b="1" dirty="0">
                <a:latin typeface="+mn-lt"/>
              </a:rPr>
              <a:t>Swamp Picture</a:t>
            </a:r>
            <a:r>
              <a:rPr lang="en-GB" sz="1800" dirty="0">
                <a:latin typeface="+mn-lt"/>
              </a:rPr>
              <a:t> </a:t>
            </a:r>
            <a:br>
              <a:rPr lang="en-GB" sz="1800" dirty="0">
                <a:latin typeface="+mn-lt"/>
              </a:rPr>
            </a:br>
            <a:r>
              <a:rPr lang="en-GB" sz="1800" dirty="0">
                <a:latin typeface="+mn-lt"/>
              </a:rPr>
              <a:t>Materials Needed: finger paint paper, brown finger paint, dirt or soil, grass and rubber bands cut into pieces for "worms") </a:t>
            </a:r>
            <a:br>
              <a:rPr lang="en-GB" sz="1800" dirty="0">
                <a:latin typeface="+mn-lt"/>
              </a:rPr>
            </a:br>
            <a:r>
              <a:rPr lang="en-GB" sz="1800" dirty="0">
                <a:latin typeface="+mn-lt"/>
              </a:rPr>
              <a:t>Put brown paint in the middle of the paper. Let the children add dirt/soil, grass and worms as they paint! </a:t>
            </a:r>
            <a:br>
              <a:rPr lang="en-GB" sz="1800" dirty="0">
                <a:latin typeface="+mn-lt"/>
              </a:rPr>
            </a:br>
            <a:r>
              <a:rPr lang="en-GB" sz="1800" dirty="0">
                <a:latin typeface="+mn-lt"/>
              </a:rPr>
              <a:t>When dry, place them on a table and provide </a:t>
            </a:r>
            <a:r>
              <a:rPr lang="en-GB" sz="1800" dirty="0" smtClean="0">
                <a:latin typeface="+mn-lt"/>
              </a:rPr>
              <a:t>dinosaurs to </a:t>
            </a:r>
            <a:r>
              <a:rPr lang="en-GB" sz="1800" dirty="0">
                <a:latin typeface="+mn-lt"/>
              </a:rPr>
              <a:t>move in the Swamp pictures! </a:t>
            </a:r>
            <a:br>
              <a:rPr lang="en-GB" sz="1800" dirty="0">
                <a:latin typeface="+mn-lt"/>
              </a:rPr>
            </a:br>
            <a:r>
              <a:rPr lang="en-GB" sz="1800" b="1" dirty="0">
                <a:latin typeface="+mn-lt"/>
              </a:rPr>
              <a:t>Collage</a:t>
            </a:r>
            <a:r>
              <a:rPr lang="en-GB" sz="1800" dirty="0">
                <a:latin typeface="+mn-lt"/>
              </a:rPr>
              <a:t> </a:t>
            </a:r>
            <a:br>
              <a:rPr lang="en-GB" sz="1800" dirty="0">
                <a:latin typeface="+mn-lt"/>
              </a:rPr>
            </a:br>
            <a:r>
              <a:rPr lang="en-GB" sz="1800" dirty="0">
                <a:latin typeface="+mn-lt"/>
              </a:rPr>
              <a:t>Materials Needed: </a:t>
            </a:r>
            <a:r>
              <a:rPr lang="en-GB" sz="1800" dirty="0" err="1">
                <a:latin typeface="+mn-lt"/>
              </a:rPr>
              <a:t>dino</a:t>
            </a:r>
            <a:r>
              <a:rPr lang="en-GB" sz="1800" dirty="0">
                <a:latin typeface="+mn-lt"/>
              </a:rPr>
              <a:t>-shaped pasta, scraps of </a:t>
            </a:r>
            <a:r>
              <a:rPr lang="en-GB" sz="1800" dirty="0" smtClean="0">
                <a:latin typeface="+mn-lt"/>
              </a:rPr>
              <a:t>coloured </a:t>
            </a:r>
            <a:r>
              <a:rPr lang="en-GB" sz="1800" dirty="0">
                <a:latin typeface="+mn-lt"/>
              </a:rPr>
              <a:t>paper, glue, full sheets of construction paper </a:t>
            </a:r>
            <a:br>
              <a:rPr lang="en-GB" sz="1800" dirty="0">
                <a:latin typeface="+mn-lt"/>
              </a:rPr>
            </a:br>
            <a:r>
              <a:rPr lang="en-GB" sz="1800" dirty="0">
                <a:latin typeface="+mn-lt"/>
              </a:rPr>
              <a:t>The children use the </a:t>
            </a:r>
            <a:r>
              <a:rPr lang="en-GB" sz="1800" dirty="0" err="1">
                <a:latin typeface="+mn-lt"/>
              </a:rPr>
              <a:t>dino</a:t>
            </a:r>
            <a:r>
              <a:rPr lang="en-GB" sz="1800" dirty="0">
                <a:latin typeface="+mn-lt"/>
              </a:rPr>
              <a:t> pasta to make a prehistoric collage. The </a:t>
            </a:r>
            <a:r>
              <a:rPr lang="en-GB" sz="1800" dirty="0" smtClean="0">
                <a:latin typeface="+mn-lt"/>
              </a:rPr>
              <a:t>coloured </a:t>
            </a:r>
            <a:r>
              <a:rPr lang="en-GB" sz="1800" dirty="0">
                <a:latin typeface="+mn-lt"/>
              </a:rPr>
              <a:t>scraps of paper can be used for them to make volcanoes, trees, etc. </a:t>
            </a:r>
            <a:br>
              <a:rPr lang="en-GB" sz="1800" dirty="0">
                <a:latin typeface="+mn-lt"/>
              </a:rPr>
            </a:br>
            <a:r>
              <a:rPr lang="en-GB" sz="1800" dirty="0" smtClean="0">
                <a:latin typeface="Comic Sans MS" panose="030F0702030302020204" pitchFamily="66" charset="0"/>
              </a:rPr>
              <a:t/>
            </a:r>
            <a:br>
              <a:rPr lang="en-GB" sz="1800" dirty="0" smtClean="0">
                <a:latin typeface="Comic Sans MS" panose="030F0702030302020204" pitchFamily="66" charset="0"/>
              </a:rPr>
            </a:br>
            <a:r>
              <a:rPr lang="en-GB" sz="1100" dirty="0">
                <a:latin typeface="Comic Sans MS" panose="030F0702030302020204" pitchFamily="66" charset="0"/>
              </a:rPr>
              <a:t/>
            </a:r>
            <a:br>
              <a:rPr lang="en-GB" sz="1100" dirty="0">
                <a:latin typeface="Comic Sans MS" panose="030F0702030302020204" pitchFamily="66" charset="0"/>
              </a:rPr>
            </a:br>
            <a:r>
              <a:rPr lang="en-GB" sz="1200" dirty="0">
                <a:latin typeface="Comic Sans MS" panose="030F0702030302020204" pitchFamily="66" charset="0"/>
              </a:rPr>
              <a:t/>
            </a:r>
            <a:br>
              <a:rPr lang="en-GB" sz="1200" dirty="0">
                <a:latin typeface="Comic Sans MS" panose="030F0702030302020204" pitchFamily="66" charset="0"/>
              </a:rPr>
            </a:br>
            <a:endParaRPr lang="en-GB" sz="1400" dirty="0">
              <a:latin typeface="Comic Sans MS" panose="030F0702030302020204" pitchFamily="66" charset="0"/>
            </a:endParaRPr>
          </a:p>
        </p:txBody>
      </p:sp>
    </p:spTree>
    <p:extLst>
      <p:ext uri="{BB962C8B-B14F-4D97-AF65-F5344CB8AC3E}">
        <p14:creationId xmlns:p14="http://schemas.microsoft.com/office/powerpoint/2010/main" val="1148819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11" name="Oval Callout 10"/>
          <p:cNvSpPr/>
          <p:nvPr/>
        </p:nvSpPr>
        <p:spPr>
          <a:xfrm>
            <a:off x="489397" y="365125"/>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mtClean="0"/>
              <a:t>We will make dinosaur costumes from large cardboard boxes</a:t>
            </a:r>
            <a:endParaRPr lang="en-GB" dirty="0"/>
          </a:p>
        </p:txBody>
      </p:sp>
      <p:sp>
        <p:nvSpPr>
          <p:cNvPr id="12" name="Oval Callout 11"/>
          <p:cNvSpPr/>
          <p:nvPr/>
        </p:nvSpPr>
        <p:spPr>
          <a:xfrm>
            <a:off x="4428186" y="365124"/>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learn the sounds at the beginning of the dinosaur names and may even learn some of the names</a:t>
            </a:r>
            <a:endParaRPr lang="en-GB" dirty="0"/>
          </a:p>
        </p:txBody>
      </p:sp>
      <p:sp>
        <p:nvSpPr>
          <p:cNvPr id="13" name="Oval Callout 12"/>
          <p:cNvSpPr/>
          <p:nvPr/>
        </p:nvSpPr>
        <p:spPr>
          <a:xfrm>
            <a:off x="8366975" y="365124"/>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learn to count and sort dinosaurs </a:t>
            </a:r>
            <a:endParaRPr lang="en-GB" dirty="0"/>
          </a:p>
        </p:txBody>
      </p:sp>
      <p:sp>
        <p:nvSpPr>
          <p:cNvPr id="14" name="Oval Callout 13"/>
          <p:cNvSpPr/>
          <p:nvPr/>
        </p:nvSpPr>
        <p:spPr>
          <a:xfrm>
            <a:off x="4437308" y="2449062"/>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have treasure hunts to look for letters and numbers hidden on dinosaurs</a:t>
            </a:r>
            <a:endParaRPr lang="en-GB" dirty="0"/>
          </a:p>
        </p:txBody>
      </p:sp>
      <p:sp>
        <p:nvSpPr>
          <p:cNvPr id="15" name="Oval Callout 14"/>
          <p:cNvSpPr/>
          <p:nvPr/>
        </p:nvSpPr>
        <p:spPr>
          <a:xfrm>
            <a:off x="8457126" y="2357057"/>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Our cooking will have a dinosaur theme</a:t>
            </a:r>
            <a:endParaRPr lang="en-GB" dirty="0"/>
          </a:p>
        </p:txBody>
      </p:sp>
      <p:sp>
        <p:nvSpPr>
          <p:cNvPr id="16" name="Oval Callout 15"/>
          <p:cNvSpPr/>
          <p:nvPr/>
        </p:nvSpPr>
        <p:spPr>
          <a:xfrm>
            <a:off x="4580585" y="4454611"/>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create lots of independent art which our teachers will turn into beautiful displays</a:t>
            </a:r>
            <a:endParaRPr lang="en-GB" dirty="0"/>
          </a:p>
        </p:txBody>
      </p:sp>
      <p:sp>
        <p:nvSpPr>
          <p:cNvPr id="17" name="Oval Callout 16"/>
          <p:cNvSpPr/>
          <p:nvPr/>
        </p:nvSpPr>
        <p:spPr>
          <a:xfrm>
            <a:off x="489397" y="4430778"/>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learn to move like and make the sounds of the dinosaurs</a:t>
            </a:r>
            <a:endParaRPr lang="en-GB" dirty="0"/>
          </a:p>
        </p:txBody>
      </p:sp>
      <p:sp>
        <p:nvSpPr>
          <p:cNvPr id="18" name="Oval Callout 17"/>
          <p:cNvSpPr/>
          <p:nvPr/>
        </p:nvSpPr>
        <p:spPr>
          <a:xfrm>
            <a:off x="417490" y="2397951"/>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learn to mix shades of green and brown</a:t>
            </a:r>
            <a:endParaRPr lang="en-GB" dirty="0"/>
          </a:p>
        </p:txBody>
      </p:sp>
      <p:sp>
        <p:nvSpPr>
          <p:cNvPr id="19" name="Oval Callout 18"/>
          <p:cNvSpPr/>
          <p:nvPr/>
        </p:nvSpPr>
        <p:spPr>
          <a:xfrm>
            <a:off x="8366975" y="4454611"/>
            <a:ext cx="3696237" cy="1687133"/>
          </a:xfrm>
          <a:prstGeom prst="wedgeEllipseCallout">
            <a:avLst>
              <a:gd name="adj1" fmla="val -47314"/>
              <a:gd name="adj2" fmla="val 8387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t>We will have fun learning about dinosaurs</a:t>
            </a:r>
            <a:endParaRPr lang="en-GB" dirty="0"/>
          </a:p>
        </p:txBody>
      </p:sp>
    </p:spTree>
    <p:extLst>
      <p:ext uri="{BB962C8B-B14F-4D97-AF65-F5344CB8AC3E}">
        <p14:creationId xmlns:p14="http://schemas.microsoft.com/office/powerpoint/2010/main" val="265493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Songs to learn</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1400" u="sng" dirty="0" smtClean="0"/>
              <a:t>Turn </a:t>
            </a:r>
            <a:r>
              <a:rPr lang="en-GB" sz="1400" u="sng" dirty="0"/>
              <a:t>Around</a:t>
            </a:r>
            <a:r>
              <a:rPr lang="en-GB" sz="1400" dirty="0"/>
              <a:t> sung to Teddy Bear, Teddy Bear </a:t>
            </a:r>
          </a:p>
          <a:p>
            <a:pPr marL="0" indent="0">
              <a:buNone/>
            </a:pPr>
            <a:r>
              <a:rPr lang="en-GB" sz="1400" dirty="0"/>
              <a:t>Dinosaurs, dinosaurs, stomped around. </a:t>
            </a:r>
          </a:p>
          <a:p>
            <a:pPr marL="0" indent="0">
              <a:buNone/>
            </a:pPr>
            <a:r>
              <a:rPr lang="en-GB" sz="1400" dirty="0"/>
              <a:t>Dinosaurs, dinosaurs, shook the ground. </a:t>
            </a:r>
          </a:p>
          <a:p>
            <a:pPr marL="0" indent="0">
              <a:buNone/>
            </a:pPr>
            <a:r>
              <a:rPr lang="en-GB" sz="1400" dirty="0"/>
              <a:t>Dinosaurs, dinosaurs, gave some fear. </a:t>
            </a:r>
          </a:p>
          <a:p>
            <a:pPr marL="0" indent="0">
              <a:buNone/>
            </a:pPr>
            <a:r>
              <a:rPr lang="en-GB" sz="1400" dirty="0"/>
              <a:t>Dinosaurs, dinosaurs, are no longer here! </a:t>
            </a:r>
          </a:p>
          <a:p>
            <a:pPr marL="0" indent="0">
              <a:buNone/>
            </a:pPr>
            <a:r>
              <a:rPr lang="en-GB" sz="1400" dirty="0" smtClean="0"/>
              <a:t> </a:t>
            </a:r>
            <a:r>
              <a:rPr lang="en-GB" sz="1400" u="sng" dirty="0" smtClean="0"/>
              <a:t>Five Huge Dinosaurs</a:t>
            </a:r>
            <a:r>
              <a:rPr lang="en-GB" sz="1400" dirty="0" smtClean="0"/>
              <a:t>               </a:t>
            </a:r>
          </a:p>
          <a:p>
            <a:pPr marL="0" indent="0">
              <a:buNone/>
            </a:pPr>
            <a:r>
              <a:rPr lang="en-GB" sz="1400" dirty="0" smtClean="0"/>
              <a:t>Five huge dinosaurs looking fierce and mean.                      </a:t>
            </a:r>
          </a:p>
          <a:p>
            <a:pPr marL="0" indent="0">
              <a:buNone/>
            </a:pPr>
            <a:r>
              <a:rPr lang="en-GB" sz="1400" dirty="0" smtClean="0"/>
              <a:t>The first one said "I eat things that are green". </a:t>
            </a:r>
          </a:p>
          <a:p>
            <a:pPr marL="0" indent="0">
              <a:buNone/>
            </a:pPr>
            <a:r>
              <a:rPr lang="en-GB" sz="1400" dirty="0" smtClean="0"/>
              <a:t>The second one said "I hatched form an egg." </a:t>
            </a:r>
          </a:p>
          <a:p>
            <a:pPr marL="0" indent="0">
              <a:buNone/>
            </a:pPr>
            <a:r>
              <a:rPr lang="en-GB" sz="1400" dirty="0" smtClean="0"/>
              <a:t>The third one said "I have big, strong lets" </a:t>
            </a:r>
          </a:p>
          <a:p>
            <a:pPr marL="0" indent="0">
              <a:buNone/>
            </a:pPr>
            <a:r>
              <a:rPr lang="en-GB" sz="1400" dirty="0" smtClean="0"/>
              <a:t>The fourth one said "I can fly through the air" </a:t>
            </a:r>
          </a:p>
          <a:p>
            <a:pPr marL="0" indent="0">
              <a:buNone/>
            </a:pPr>
            <a:r>
              <a:rPr lang="en-GB" sz="1400" dirty="0" smtClean="0"/>
              <a:t>The fifth one said "I give everyone a scare!" </a:t>
            </a:r>
          </a:p>
          <a:p>
            <a:pPr marL="0" indent="0">
              <a:buNone/>
            </a:pPr>
            <a:r>
              <a:rPr lang="en-GB" sz="1400" dirty="0" smtClean="0"/>
              <a:t>Thump </a:t>
            </a:r>
            <a:r>
              <a:rPr lang="en-GB" sz="1400" dirty="0" err="1" smtClean="0"/>
              <a:t>thump</a:t>
            </a:r>
            <a:r>
              <a:rPr lang="en-GB" sz="1400" dirty="0" smtClean="0"/>
              <a:t> came Tyrannosaurus Rex that day. </a:t>
            </a:r>
          </a:p>
          <a:p>
            <a:pPr marL="0" indent="0">
              <a:buNone/>
            </a:pPr>
            <a:r>
              <a:rPr lang="en-GB" sz="1400" dirty="0" smtClean="0"/>
              <a:t>And the five huge dinosaurs all ran away! </a:t>
            </a:r>
          </a:p>
          <a:p>
            <a:endParaRPr lang="en-GB" dirty="0"/>
          </a:p>
        </p:txBody>
      </p:sp>
      <p:sp>
        <p:nvSpPr>
          <p:cNvPr id="5" name="TextBox 4"/>
          <p:cNvSpPr txBox="1"/>
          <p:nvPr/>
        </p:nvSpPr>
        <p:spPr>
          <a:xfrm>
            <a:off x="4665203" y="2611237"/>
            <a:ext cx="3741821" cy="2031325"/>
          </a:xfrm>
          <a:prstGeom prst="rect">
            <a:avLst/>
          </a:prstGeom>
          <a:noFill/>
        </p:spPr>
        <p:txBody>
          <a:bodyPr wrap="square" rtlCol="0">
            <a:spAutoFit/>
          </a:bodyPr>
          <a:lstStyle/>
          <a:p>
            <a:r>
              <a:rPr lang="en-GB" sz="1400" u="sng" dirty="0">
                <a:latin typeface="+mj-lt"/>
              </a:rPr>
              <a:t>Around the Prehistoric Swamp</a:t>
            </a:r>
            <a:r>
              <a:rPr lang="en-GB" sz="1400" dirty="0">
                <a:latin typeface="+mj-lt"/>
              </a:rPr>
              <a:t> (sung to Wheels on the Bus) </a:t>
            </a:r>
          </a:p>
          <a:p>
            <a:r>
              <a:rPr lang="en-GB" sz="1400" dirty="0">
                <a:latin typeface="+mj-lt"/>
              </a:rPr>
              <a:t>The </a:t>
            </a:r>
            <a:r>
              <a:rPr lang="en-GB" sz="1400" dirty="0" err="1">
                <a:latin typeface="+mj-lt"/>
              </a:rPr>
              <a:t>pteranodon's</a:t>
            </a:r>
            <a:r>
              <a:rPr lang="en-GB" sz="1400" dirty="0">
                <a:latin typeface="+mj-lt"/>
              </a:rPr>
              <a:t> wings went </a:t>
            </a:r>
          </a:p>
          <a:p>
            <a:r>
              <a:rPr lang="en-GB" sz="1400" dirty="0">
                <a:latin typeface="+mj-lt"/>
              </a:rPr>
              <a:t>flap, flap, flap...flap, flap, flap...flap, flap, flap </a:t>
            </a:r>
          </a:p>
          <a:p>
            <a:r>
              <a:rPr lang="en-GB" sz="1400" dirty="0">
                <a:latin typeface="+mj-lt"/>
              </a:rPr>
              <a:t>The </a:t>
            </a:r>
            <a:r>
              <a:rPr lang="en-GB" sz="1400" dirty="0" err="1">
                <a:latin typeface="+mj-lt"/>
              </a:rPr>
              <a:t>pteranodon's</a:t>
            </a:r>
            <a:r>
              <a:rPr lang="en-GB" sz="1400" dirty="0">
                <a:latin typeface="+mj-lt"/>
              </a:rPr>
              <a:t> wings went flap, flap, flap </a:t>
            </a:r>
            <a:r>
              <a:rPr lang="en-GB" sz="1400" dirty="0" smtClean="0">
                <a:latin typeface="+mj-lt"/>
              </a:rPr>
              <a:t>all around </a:t>
            </a:r>
            <a:r>
              <a:rPr lang="en-GB" sz="1400" dirty="0">
                <a:latin typeface="+mj-lt"/>
              </a:rPr>
              <a:t>the </a:t>
            </a:r>
            <a:r>
              <a:rPr lang="en-GB" sz="1400" dirty="0" smtClean="0">
                <a:latin typeface="+mj-lt"/>
              </a:rPr>
              <a:t>swamp</a:t>
            </a:r>
            <a:r>
              <a:rPr lang="en-GB" sz="1400" dirty="0">
                <a:latin typeface="+mj-lt"/>
              </a:rPr>
              <a:t>! </a:t>
            </a:r>
          </a:p>
          <a:p>
            <a:r>
              <a:rPr lang="en-GB" sz="1400" dirty="0">
                <a:latin typeface="+mj-lt"/>
              </a:rPr>
              <a:t>The Tyrannosaurus rex went grr, grr, grr.... </a:t>
            </a:r>
          </a:p>
          <a:p>
            <a:r>
              <a:rPr lang="en-GB" sz="1400" dirty="0">
                <a:latin typeface="+mj-lt"/>
              </a:rPr>
              <a:t>The triceratops horns went poke, poke, poke </a:t>
            </a:r>
          </a:p>
          <a:p>
            <a:r>
              <a:rPr lang="en-GB" sz="1400" dirty="0" smtClean="0">
                <a:latin typeface="+mj-lt"/>
              </a:rPr>
              <a:t>The </a:t>
            </a:r>
            <a:r>
              <a:rPr lang="en-GB" sz="1400" dirty="0">
                <a:latin typeface="+mj-lt"/>
              </a:rPr>
              <a:t>stegosaurus' tail went spike, spike, spike....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1000" y="500489"/>
            <a:ext cx="3193017" cy="5676474"/>
          </a:xfrm>
          <a:prstGeom prst="rect">
            <a:avLst/>
          </a:prstGeom>
        </p:spPr>
      </p:pic>
    </p:spTree>
    <p:extLst>
      <p:ext uri="{BB962C8B-B14F-4D97-AF65-F5344CB8AC3E}">
        <p14:creationId xmlns:p14="http://schemas.microsoft.com/office/powerpoint/2010/main" val="126011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488</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Comic Sans MS</vt:lpstr>
      <vt:lpstr>Office Theme</vt:lpstr>
      <vt:lpstr>PowerPoint Presentation</vt:lpstr>
      <vt:lpstr>Display Board 1</vt:lpstr>
      <vt:lpstr>Display Board 3</vt:lpstr>
      <vt:lpstr>                             Being Paleontologists  Materials needed: shaving cream, dinosaurs and paint brushes.  Cover dinosaurs with shaving cream. Provide spoons and paint brushes for the children to "discover" the dinosaurs!  VARIATION: Do this same activity at the art table! Cover a dinosaur with shaving cream. Provide each child with a paint brush to find the dinosaur! You can add paint to the shaving cream and also encourage the children to write in the shaving cream.  Prehistoric Bones  Place soil or dirt, spoons, cups and chicken bones on the sensory table for some fossil searching! Use paint brushes to brush dirt off the bones. Habitats  Materials needed: sand, rocks, plastic plants, toy dinosaurs, dirt/soil. The children use the materials to create a prehistoric habitat!  Volcanoes  Materials needed: Playdough, shallow trays (1 for each child) pipettes, vinegar, baking soda, goggles  Provide playdough for the children to make their own volcanoes.  the children use small spoons to put baking soda in their volcano and then use the pipettes to drop vinegar on the baking soda.  Dino Swamp  Materials needed: paddling  pool, dirt and water!  In advance, ask parents to send their children old clothes/wellies Make mud in the wading pool and STOMP!  Swamp Picture  Materials Needed: finger paint paper, brown finger paint, dirt or soil, grass and rubber bands cut into pieces for "worms")  Put brown paint in the middle of the paper. Let the children add dirt/soil, grass and worms as they paint!  When dry, place them on a table and provide dinosaurs to move in the Swamp pictures!  Collage  Materials Needed: dino-shaped pasta, scraps of coloured paper, glue, full sheets of construction paper  The children use the dino pasta to make a prehistoric collage. The coloured scraps of paper can be used for them to make volcanoes, trees, etc.     </vt:lpstr>
      <vt:lpstr>         </vt:lpstr>
      <vt:lpstr>Songs to learn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williams</dc:creator>
  <cp:lastModifiedBy>amanda williams</cp:lastModifiedBy>
  <cp:revision>15</cp:revision>
  <dcterms:created xsi:type="dcterms:W3CDTF">2016-06-06T21:27:42Z</dcterms:created>
  <dcterms:modified xsi:type="dcterms:W3CDTF">2016-06-06T23:25:00Z</dcterms:modified>
</cp:coreProperties>
</file>